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76AE-73A3-4385-B980-1E231767E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057-97A3-48DA-803B-FFA7CB17D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1F74-A21E-411C-B212-6055ED8C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2B88-8DC8-4C74-88F7-CE6874CC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9065C-1180-4D67-A798-BAB615AD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8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45DE-81AB-40F5-8ECF-5073CF46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B9CE-C3E4-46E0-BCC5-4CC764487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A4E58-673D-4469-BFC8-F24A7F8B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A3BAA-0D0D-4A41-8093-E43E6E2F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20EA2-2A68-407B-8E0D-36C91633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1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41847-6726-4994-A060-DEB52C3C0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3448B-9DDB-4DA8-9447-1B8E19A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2A47-0EF2-4E22-A2EA-8579246A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172D-D70D-47BC-9DD1-3792F10F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C310-5449-4DF4-9673-4C4964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11C7-A1BB-4B42-8C21-789BBF1F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E67A-AE68-42BA-8837-16B30292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AC00-74A5-42ED-9504-DB3CD711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E5AC-1571-4F50-9945-583ACEF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7958-28CC-4A10-AB6E-83510D71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458-A8E2-4647-9106-05D4D71F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360-DFAF-4D5F-94C4-A3F53D64E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15D72-92EE-4AAA-8980-5802E1E9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883E2-AAA7-4C1D-ABF2-B2F8B7CB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F57FF-6ECE-421D-B2C3-4C7F0F0A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3B4-1568-4539-B82A-877541A6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F973-C5E8-48BF-9140-B405C3B9A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74B0B-890F-48C7-BBF7-6B38B81D4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22FCC-644E-4D9E-86C7-93991614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1570-6C63-4BC9-91E0-B89F5755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839E-1491-4547-A841-4A72E6E8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2900-53DB-4704-BD21-CFC20720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3E875-0940-4A88-9C89-DD33F0231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96CCD-74D2-4596-9FE0-5A136E912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982D3-1366-423B-A7E8-6A28EDA1C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C1C8C-04B0-4792-9097-126397A27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C7276-2D69-4632-8900-CF46166F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F2E17-D3F5-4E2E-8031-7F0E2C6F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88766-A61D-4653-8C5E-C6E46548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E2BD-FBFD-42DA-8C4A-B7BB9EFB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62E37-0839-4D1B-B7B6-75F91B56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6326E-90DF-49BC-AA10-B7029F2F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9C80-1B74-4D77-9895-DD9E6CAA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BD034-21BF-4F60-B681-93658D11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851E3-8BA2-45AF-BEE7-193BBD9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744A-3BAB-4831-A42B-8C3F7EB8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931D-EC7D-4A37-A013-17DF8F4B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3DB-8EBA-4F31-9C65-81B10573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EA2E8-E1C3-4DBE-9586-8A30DA932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630B6-DABF-4ACC-8A98-57CBB92A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40C1-406A-4CD8-965A-7D72616D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EB108-CA96-4B0B-93E3-90B75178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6E4D-B66B-4253-B532-282E9ECE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7E79B-957B-4331-A657-2FD7788A6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AE86E-29A5-40D0-BABA-78EC35783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74B60-B1D6-497E-A252-7F36018C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BCE71-0245-4F20-945D-7315B041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FDEE7-2FCF-45DD-BBA5-BEF14E41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F725D-D0DF-4D85-8711-71C532BA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6F13-0708-48EC-AADA-E1C8EFFB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12C2-4BA3-4CB7-97F2-D1BD3BE15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AE4B-4F5F-477D-BBDA-80C73AB22E3B}" type="datetimeFigureOut">
              <a:rPr lang="en-US" smtClean="0"/>
              <a:t>24/7/21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2AA0B-3920-453F-AE72-819565570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CB0C-0BC5-4897-9800-533838E3D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3D2F84-7CF4-4C47-8D84-F68A84BB400C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725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16394-FB7C-4018-B84C-849090866302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Trạng thái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ED9BE-2F6E-44A3-8D85-74BBCBDBA73A}"/>
              </a:ext>
            </a:extLst>
          </p:cNvPr>
          <p:cNvSpPr/>
          <p:nvPr/>
        </p:nvSpPr>
        <p:spPr>
          <a:xfrm>
            <a:off x="836579" y="1741252"/>
            <a:ext cx="2431915" cy="1196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Working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C159E-B13E-4066-9F37-0129ED051F79}"/>
              </a:ext>
            </a:extLst>
          </p:cNvPr>
          <p:cNvSpPr/>
          <p:nvPr/>
        </p:nvSpPr>
        <p:spPr>
          <a:xfrm>
            <a:off x="4880042" y="1741252"/>
            <a:ext cx="2431915" cy="11965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Staging</a:t>
            </a:r>
          </a:p>
          <a:p>
            <a:pPr algn="ctr"/>
            <a:r>
              <a:rPr lang="en-US" sz="2800">
                <a:latin typeface="Barlow Semi Condensed" panose="00000506000000000000" pitchFamily="2" charset="0"/>
              </a:rPr>
              <a:t>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BD5CF-8510-498D-BC77-D757AE27E8BF}"/>
              </a:ext>
            </a:extLst>
          </p:cNvPr>
          <p:cNvSpPr/>
          <p:nvPr/>
        </p:nvSpPr>
        <p:spPr>
          <a:xfrm>
            <a:off x="8923505" y="1741252"/>
            <a:ext cx="2431915" cy="11965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.git directory</a:t>
            </a:r>
          </a:p>
          <a:p>
            <a:pPr algn="ctr"/>
            <a:r>
              <a:rPr lang="en-US" sz="2800">
                <a:latin typeface="Barlow Semi Condensed" panose="00000506000000000000" pitchFamily="2" charset="0"/>
              </a:rPr>
              <a:t>(Repository)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600004-319F-44B9-B333-01AF60C15345}"/>
              </a:ext>
            </a:extLst>
          </p:cNvPr>
          <p:cNvCxnSpPr>
            <a:stCxn id="6" idx="2"/>
          </p:cNvCxnSpPr>
          <p:nvPr/>
        </p:nvCxnSpPr>
        <p:spPr>
          <a:xfrm flipH="1">
            <a:off x="2052536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DC27F-04D5-47D2-97F5-5A4C0CC028D9}"/>
              </a:ext>
            </a:extLst>
          </p:cNvPr>
          <p:cNvCxnSpPr/>
          <p:nvPr/>
        </p:nvCxnSpPr>
        <p:spPr>
          <a:xfrm flipH="1">
            <a:off x="6095999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BFC79-0166-4998-B609-86C1F21DBAB5}"/>
              </a:ext>
            </a:extLst>
          </p:cNvPr>
          <p:cNvCxnSpPr/>
          <p:nvPr/>
        </p:nvCxnSpPr>
        <p:spPr>
          <a:xfrm flipH="1">
            <a:off x="10139462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C62490-DD83-4D5C-8B41-1B989AD3CBA0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32A70C5-BCF2-4285-9214-1E780E8483D0}"/>
              </a:ext>
            </a:extLst>
          </p:cNvPr>
          <p:cNvSpPr/>
          <p:nvPr/>
        </p:nvSpPr>
        <p:spPr>
          <a:xfrm>
            <a:off x="2052532" y="3163921"/>
            <a:ext cx="8086926" cy="92333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Checkout the project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D01EB2-1457-48B5-97BC-76C7F23A4CCF}"/>
              </a:ext>
            </a:extLst>
          </p:cNvPr>
          <p:cNvSpPr/>
          <p:nvPr/>
        </p:nvSpPr>
        <p:spPr>
          <a:xfrm>
            <a:off x="2052532" y="4283835"/>
            <a:ext cx="4043462" cy="8276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Stage Fixes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FAC9AA-2637-4B9A-BD77-02B5BA07FEC8}"/>
              </a:ext>
            </a:extLst>
          </p:cNvPr>
          <p:cNvSpPr/>
          <p:nvPr/>
        </p:nvSpPr>
        <p:spPr>
          <a:xfrm>
            <a:off x="6095998" y="5111485"/>
            <a:ext cx="4043462" cy="825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40850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21267-5229-42D0-9FD2-44D2FB8D1A3A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BA78D-89B1-4B37-AACF-56C494057281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Các lệnh cơ bản</a:t>
            </a:r>
            <a:endParaRPr lang="en-US" sz="40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220B74D-AFF2-4A3E-976C-90CA60747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33" y="3219854"/>
            <a:ext cx="1972997" cy="197299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911FE5F-1E8F-492F-AEAE-5D767321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01" y="3219854"/>
            <a:ext cx="1972998" cy="1972998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7459D866-2D4E-405B-B644-56FD39F81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68" y="3219852"/>
            <a:ext cx="1972999" cy="1972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DE3DB3-19FC-4887-A83E-B3CACC5F9C3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378714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CAF17-832D-4675-8317-56EC474C18FD}"/>
              </a:ext>
            </a:extLst>
          </p:cNvPr>
          <p:cNvSpPr txBox="1"/>
          <p:nvPr/>
        </p:nvSpPr>
        <p:spPr>
          <a:xfrm>
            <a:off x="721467" y="530158"/>
            <a:ext cx="588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làm việc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11D89-C011-4312-88C2-1FF539262972}"/>
              </a:ext>
            </a:extLst>
          </p:cNvPr>
          <p:cNvSpPr txBox="1"/>
          <p:nvPr/>
        </p:nvSpPr>
        <p:spPr>
          <a:xfrm>
            <a:off x="3749192" y="2254705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Khởi tạo repo: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init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333E9-F64B-4F06-B946-B9CCB0F27D55}"/>
              </a:ext>
            </a:extLst>
          </p:cNvPr>
          <p:cNvSpPr txBox="1"/>
          <p:nvPr/>
        </p:nvSpPr>
        <p:spPr>
          <a:xfrm>
            <a:off x="3749192" y="2654815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trạng thái của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status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D5F1-062E-4CC2-9BA6-6E8A9B7B665F}"/>
              </a:ext>
            </a:extLst>
          </p:cNvPr>
          <p:cNvSpPr txBox="1"/>
          <p:nvPr/>
        </p:nvSpPr>
        <p:spPr>
          <a:xfrm>
            <a:off x="3749191" y="3055180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Lưu thông tin chuẩn bị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add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79E57-25C0-4B07-9668-7C3BD1494850}"/>
              </a:ext>
            </a:extLst>
          </p:cNvPr>
          <p:cNvSpPr txBox="1"/>
          <p:nvPr/>
        </p:nvSpPr>
        <p:spPr>
          <a:xfrm>
            <a:off x="3749191" y="3455290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Thực hiện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commit –m “Ghi chú”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D0EBD-AD99-451C-B2CF-59FA9D67F443}"/>
              </a:ext>
            </a:extLst>
          </p:cNvPr>
          <p:cNvSpPr txBox="1"/>
          <p:nvPr/>
        </p:nvSpPr>
        <p:spPr>
          <a:xfrm>
            <a:off x="3749190" y="3889953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sự thay đổi: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diff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7F108-3F69-4985-A67C-6EA0D914B96B}"/>
              </a:ext>
            </a:extLst>
          </p:cNvPr>
          <p:cNvSpPr txBox="1"/>
          <p:nvPr/>
        </p:nvSpPr>
        <p:spPr>
          <a:xfrm>
            <a:off x="3749190" y="4290063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lịch sử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log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66BBDC-A27D-46DE-8A50-E06A1B4CDF0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82C43-4935-4C45-95DD-5E08F75955EF}"/>
              </a:ext>
            </a:extLst>
          </p:cNvPr>
          <p:cNvSpPr/>
          <p:nvPr/>
        </p:nvSpPr>
        <p:spPr>
          <a:xfrm>
            <a:off x="864068" y="1854595"/>
            <a:ext cx="1585518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Untracked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858938-F29E-4255-9398-7AA0330E8080}"/>
              </a:ext>
            </a:extLst>
          </p:cNvPr>
          <p:cNvSpPr/>
          <p:nvPr/>
        </p:nvSpPr>
        <p:spPr>
          <a:xfrm>
            <a:off x="864068" y="2803949"/>
            <a:ext cx="1585518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Unmodified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82C4C1-74D1-46CE-8610-5F0284768CB5}"/>
              </a:ext>
            </a:extLst>
          </p:cNvPr>
          <p:cNvSpPr/>
          <p:nvPr/>
        </p:nvSpPr>
        <p:spPr>
          <a:xfrm>
            <a:off x="864068" y="3753303"/>
            <a:ext cx="1585518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Modified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DA2F4-6B44-4481-8E3D-9BF84017D422}"/>
              </a:ext>
            </a:extLst>
          </p:cNvPr>
          <p:cNvSpPr/>
          <p:nvPr/>
        </p:nvSpPr>
        <p:spPr>
          <a:xfrm>
            <a:off x="864068" y="4702657"/>
            <a:ext cx="1585518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Staged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057FF17-CE99-45D1-8B27-2EF79CB78EFF}"/>
              </a:ext>
            </a:extLst>
          </p:cNvPr>
          <p:cNvCxnSpPr>
            <a:cxnSpLocks/>
            <a:stCxn id="13" idx="1"/>
            <a:endCxn id="16" idx="1"/>
          </p:cNvCxnSpPr>
          <p:nvPr/>
        </p:nvCxnSpPr>
        <p:spPr>
          <a:xfrm rot="10800000" flipV="1">
            <a:off x="864068" y="2054650"/>
            <a:ext cx="12700" cy="284806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A40108-94AA-4B18-8854-525FB795D7A4}"/>
              </a:ext>
            </a:extLst>
          </p:cNvPr>
          <p:cNvCxnSpPr>
            <a:cxnSpLocks/>
          </p:cNvCxnSpPr>
          <p:nvPr/>
        </p:nvCxnSpPr>
        <p:spPr>
          <a:xfrm flipV="1">
            <a:off x="1262545" y="2254705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58EBA-BA61-405A-93A4-DBC2AFCE5220}"/>
              </a:ext>
            </a:extLst>
          </p:cNvPr>
          <p:cNvCxnSpPr>
            <a:cxnSpLocks/>
          </p:cNvCxnSpPr>
          <p:nvPr/>
        </p:nvCxnSpPr>
        <p:spPr>
          <a:xfrm>
            <a:off x="1690383" y="3214224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654ED7-7153-4075-B9B6-41456BF2639D}"/>
              </a:ext>
            </a:extLst>
          </p:cNvPr>
          <p:cNvCxnSpPr>
            <a:cxnSpLocks/>
          </p:cNvCxnSpPr>
          <p:nvPr/>
        </p:nvCxnSpPr>
        <p:spPr>
          <a:xfrm>
            <a:off x="1900108" y="4153413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A447E3A-B5E5-49D0-8D38-D4713279C01E}"/>
              </a:ext>
            </a:extLst>
          </p:cNvPr>
          <p:cNvCxnSpPr>
            <a:stCxn id="16" idx="3"/>
            <a:endCxn id="14" idx="3"/>
          </p:cNvCxnSpPr>
          <p:nvPr/>
        </p:nvCxnSpPr>
        <p:spPr>
          <a:xfrm flipV="1">
            <a:off x="2449586" y="3004004"/>
            <a:ext cx="12700" cy="189870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C6D49-FFA3-4E4C-AD9C-983412B2C8E2}"/>
              </a:ext>
            </a:extLst>
          </p:cNvPr>
          <p:cNvSpPr txBox="1"/>
          <p:nvPr/>
        </p:nvSpPr>
        <p:spPr>
          <a:xfrm>
            <a:off x="721467" y="530158"/>
            <a:ext cx="644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huỷ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commit </a:t>
            </a:r>
            <a:r>
              <a:rPr lang="en-US" sz="5400" b="1">
                <a:latin typeface="Barlow Semi Condensed" panose="00000506000000000000" pitchFamily="2" charset="0"/>
              </a:rPr>
              <a:t>cuối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9D6BE-571E-43FC-AB16-13207B71EACC}"/>
              </a:ext>
            </a:extLst>
          </p:cNvPr>
          <p:cNvSpPr txBox="1"/>
          <p:nvPr/>
        </p:nvSpPr>
        <p:spPr>
          <a:xfrm>
            <a:off x="3902203" y="2366323"/>
            <a:ext cx="608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Cấu trúc lệnh: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--value HEAD~1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718D2-BAAA-4A64-9216-C59E7C8FE6E2}"/>
              </a:ext>
            </a:extLst>
          </p:cNvPr>
          <p:cNvSpPr txBox="1"/>
          <p:nvPr/>
        </p:nvSpPr>
        <p:spPr>
          <a:xfrm>
            <a:off x="5536733" y="2821550"/>
            <a:ext cx="573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H</a:t>
            </a:r>
            <a:r>
              <a:rPr lang="vi-VN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ủy commit cuối, con trỏ HEAD sẽ chuyển về commit cha. </a:t>
            </a:r>
            <a:endParaRPr lang="en-US" sz="1800" b="0" i="0" kern="1200">
              <a:solidFill>
                <a:schemeClr val="tx1"/>
              </a:solidFill>
              <a:effectLst/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7080-5B00-445F-9842-939D75A7A466}"/>
              </a:ext>
            </a:extLst>
          </p:cNvPr>
          <p:cNvSpPr txBox="1"/>
          <p:nvPr/>
        </p:nvSpPr>
        <p:spPr>
          <a:xfrm>
            <a:off x="4406317" y="2831764"/>
            <a:ext cx="11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4E32"/>
                </a:solidFill>
                <a:latin typeface="Courier"/>
              </a:rPr>
              <a:t>--soft</a:t>
            </a:r>
            <a:r>
              <a:rPr lang="en-US" sz="1800">
                <a:latin typeface="Barlow Semi Condensed" panose="00000506000000000000" pitchFamily="2" charset="0"/>
              </a:rPr>
              <a:t>: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 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D59A9-DB36-4A87-A2E9-26A1F5C68AE6}"/>
              </a:ext>
            </a:extLst>
          </p:cNvPr>
          <p:cNvSpPr txBox="1"/>
          <p:nvPr/>
        </p:nvSpPr>
        <p:spPr>
          <a:xfrm>
            <a:off x="5536733" y="3266427"/>
            <a:ext cx="61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N</a:t>
            </a:r>
            <a:r>
              <a:rPr lang="vi-VN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hững thay đổi của commit cuối được chuyển vào vùng staging</a:t>
            </a: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BB836-20F0-4CC4-B9A9-28A93337252E}"/>
              </a:ext>
            </a:extLst>
          </p:cNvPr>
          <p:cNvSpPr txBox="1"/>
          <p:nvPr/>
        </p:nvSpPr>
        <p:spPr>
          <a:xfrm>
            <a:off x="4406317" y="3781386"/>
            <a:ext cx="11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4E32"/>
                </a:solidFill>
                <a:latin typeface="Courier"/>
              </a:rPr>
              <a:t>--hard</a:t>
            </a:r>
            <a:r>
              <a:rPr lang="en-US" sz="1800">
                <a:latin typeface="Barlow Semi Condensed" panose="00000506000000000000" pitchFamily="2" charset="0"/>
              </a:rPr>
              <a:t>: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 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822E3-472F-48AC-82D5-01794E730AD1}"/>
              </a:ext>
            </a:extLst>
          </p:cNvPr>
          <p:cNvSpPr txBox="1"/>
          <p:nvPr/>
        </p:nvSpPr>
        <p:spPr>
          <a:xfrm>
            <a:off x="5536732" y="3805113"/>
            <a:ext cx="5737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Tương tự như 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–soft </a:t>
            </a: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nhưng nội dung thay đổi commit cuối sẽ bị huỷ bỏ luôn.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47FCC-17CC-48E5-A37F-0CE9360C967F}"/>
              </a:ext>
            </a:extLst>
          </p:cNvPr>
          <p:cNvSpPr txBox="1"/>
          <p:nvPr/>
        </p:nvSpPr>
        <p:spPr>
          <a:xfrm>
            <a:off x="3984778" y="4797126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Huỷ lệnh git add: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2D6340-CBCA-46BB-930A-83D220F72638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13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BCEC877-A7C8-433B-9FF1-182B0B3E8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5" y="2962907"/>
            <a:ext cx="2913426" cy="23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2" grpId="0"/>
      <p:bldP spid="13" grpId="0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0E541E-02BA-4948-83AA-A5FAF63EF15D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CDC9C-DC4F-4122-8094-039651603EA4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Nhánh trong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B56D46-EA36-41F8-825E-84FAB8933DED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14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5E9553F-0A84-413A-AFA4-650AE698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89" y="2765669"/>
            <a:ext cx="4822621" cy="24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36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242D0F-1BEF-4F7F-9263-1C213ECA0B6F}"/>
              </a:ext>
            </a:extLst>
          </p:cNvPr>
          <p:cNvSpPr txBox="1"/>
          <p:nvPr/>
        </p:nvSpPr>
        <p:spPr>
          <a:xfrm>
            <a:off x="5651382" y="914494"/>
            <a:ext cx="493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Cơ bản về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Nhánh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242F3F-8C0F-4AA0-83C8-D261653F0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7" y="2327419"/>
            <a:ext cx="4762500" cy="315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5545F-772F-483F-AAB4-E103E77052B4}"/>
              </a:ext>
            </a:extLst>
          </p:cNvPr>
          <p:cNvSpPr txBox="1"/>
          <p:nvPr/>
        </p:nvSpPr>
        <p:spPr>
          <a:xfrm>
            <a:off x="5651381" y="2581100"/>
            <a:ext cx="399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B</a:t>
            </a:r>
            <a:r>
              <a:rPr lang="vi-VN">
                <a:solidFill>
                  <a:srgbClr val="212529"/>
                </a:solidFill>
                <a:latin typeface="-apple-system"/>
              </a:rPr>
              <a:t>ranch là hướng rẽ phát triển </a:t>
            </a:r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vi-VN">
                <a:solidFill>
                  <a:srgbClr val="212529"/>
                </a:solidFill>
                <a:latin typeface="-apple-system"/>
              </a:rPr>
              <a:t>ode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359E8-DF08-4715-9CD4-BFDCF047CBB0}"/>
              </a:ext>
            </a:extLst>
          </p:cNvPr>
          <p:cNvSpPr txBox="1"/>
          <p:nvPr/>
        </p:nvSpPr>
        <p:spPr>
          <a:xfrm>
            <a:off x="5651382" y="3033828"/>
            <a:ext cx="4977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M</a:t>
            </a:r>
            <a:r>
              <a:rPr lang="vi-VN">
                <a:latin typeface="-apple-system"/>
              </a:rPr>
              <a:t>ục đích không làm rối hướng phát triển chính</a:t>
            </a:r>
            <a:endParaRPr lang="en-US"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60E77-2018-402F-ADD4-F65FF63FD486}"/>
              </a:ext>
            </a:extLst>
          </p:cNvPr>
          <p:cNvSpPr txBox="1"/>
          <p:nvPr/>
        </p:nvSpPr>
        <p:spPr>
          <a:xfrm>
            <a:off x="5651382" y="3468491"/>
            <a:ext cx="4977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Sau đó một nhánh có thể tích hợp nhập vào nhánh chính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6A980-DB62-4BD6-B985-31229D58F2F7}"/>
              </a:ext>
            </a:extLst>
          </p:cNvPr>
          <p:cNvSpPr txBox="1"/>
          <p:nvPr/>
        </p:nvSpPr>
        <p:spPr>
          <a:xfrm>
            <a:off x="5651381" y="4146436"/>
            <a:ext cx="49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Mặc định bao giờ cũng có một nhánh chính tên là </a:t>
            </a:r>
            <a:r>
              <a:rPr lang="en-US">
                <a:solidFill>
                  <a:schemeClr val="accent2"/>
                </a:solidFill>
                <a:latin typeface="-apple-system"/>
              </a:rPr>
              <a:t>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D8C98A-5954-4EA9-A2A2-E1C32560C949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4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17B70-E2F3-4BD9-8E5D-30C8EE328AE5}"/>
              </a:ext>
            </a:extLst>
          </p:cNvPr>
          <p:cNvSpPr txBox="1"/>
          <p:nvPr/>
        </p:nvSpPr>
        <p:spPr>
          <a:xfrm>
            <a:off x="721467" y="530158"/>
            <a:ext cx="7935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Kỹ thuật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phân </a:t>
            </a:r>
            <a:r>
              <a:rPr lang="en-US" sz="5400" b="1">
                <a:latin typeface="Barlow Semi Condensed" panose="00000506000000000000" pitchFamily="2" charset="0"/>
              </a:rPr>
              <a:t>và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 gộp nhánh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90949-6CAE-4DBF-90AB-FB0596A7AC44}"/>
              </a:ext>
            </a:extLst>
          </p:cNvPr>
          <p:cNvSpPr txBox="1"/>
          <p:nvPr/>
        </p:nvSpPr>
        <p:spPr>
          <a:xfrm>
            <a:off x="3960926" y="2304286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danh sách các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branch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AC31A-1259-4547-850F-6F13DF7EB2AA}"/>
              </a:ext>
            </a:extLst>
          </p:cNvPr>
          <p:cNvSpPr txBox="1"/>
          <p:nvPr/>
        </p:nvSpPr>
        <p:spPr>
          <a:xfrm>
            <a:off x="3960926" y="2704396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nhánh mới: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branch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9A604-01FE-463D-A620-77665DA258A3}"/>
              </a:ext>
            </a:extLst>
          </p:cNvPr>
          <p:cNvSpPr txBox="1"/>
          <p:nvPr/>
        </p:nvSpPr>
        <p:spPr>
          <a:xfrm>
            <a:off x="3960925" y="3104761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Chuyển nhánh cần làm việc: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ABF4-8E16-4ED7-8077-E5DD08527FDA}"/>
              </a:ext>
            </a:extLst>
          </p:cNvPr>
          <p:cNvSpPr txBox="1"/>
          <p:nvPr/>
        </p:nvSpPr>
        <p:spPr>
          <a:xfrm>
            <a:off x="3960924" y="3504616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Gộp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merge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578E9-58AA-4429-A225-630A88D8FE7C}"/>
              </a:ext>
            </a:extLst>
          </p:cNvPr>
          <p:cNvSpPr txBox="1"/>
          <p:nvPr/>
        </p:nvSpPr>
        <p:spPr>
          <a:xfrm>
            <a:off x="3960924" y="3904471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branch –d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5863A-9221-4BC6-ABB1-CD332C9755D9}"/>
              </a:ext>
            </a:extLst>
          </p:cNvPr>
          <p:cNvSpPr txBox="1"/>
          <p:nvPr/>
        </p:nvSpPr>
        <p:spPr>
          <a:xfrm>
            <a:off x="3960923" y="4327298"/>
            <a:ext cx="7741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Hiện thị nhánh theo đồ thị: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log --oneline --graph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85BC00-AF71-4A81-98C6-8EF29FC26387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40083AC-7F0E-4524-8D20-71FD4E85F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1" y="2404962"/>
            <a:ext cx="2939980" cy="23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F43890-1730-463F-891D-0E412CBB1344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9C169-8923-49BE-9374-E3CC29B132E9}"/>
              </a:ext>
            </a:extLst>
          </p:cNvPr>
          <p:cNvSpPr txBox="1"/>
          <p:nvPr/>
        </p:nvSpPr>
        <p:spPr>
          <a:xfrm>
            <a:off x="3910666" y="1433379"/>
            <a:ext cx="4370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Làm việc với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C2D632-9AEE-4993-AB51-441A5363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01" y="3061495"/>
            <a:ext cx="3341395" cy="28162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077B57-016E-4309-B0C7-16C1338C5FCD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97815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F60DF-608B-4E49-A158-EDADA73B0A2A}"/>
              </a:ext>
            </a:extLst>
          </p:cNvPr>
          <p:cNvSpPr txBox="1"/>
          <p:nvPr/>
        </p:nvSpPr>
        <p:spPr>
          <a:xfrm>
            <a:off x="731195" y="1055452"/>
            <a:ext cx="6241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Barlow Semi Condensed" panose="00000506000000000000" pitchFamily="2" charset="0"/>
              </a:rPr>
              <a:t>Thiết lập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290EE-623A-4B8A-934C-00E17BB6D3F3}"/>
              </a:ext>
            </a:extLst>
          </p:cNvPr>
          <p:cNvSpPr/>
          <p:nvPr/>
        </p:nvSpPr>
        <p:spPr>
          <a:xfrm>
            <a:off x="4503908" y="2840475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K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iểm tra xem đang ánh xạ đến</a:t>
            </a:r>
          </a:p>
          <a:p>
            <a:pPr algn="ctr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Remote Repository nào: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remote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913EB-C8E1-4F27-A765-F56AB1657355}"/>
              </a:ext>
            </a:extLst>
          </p:cNvPr>
          <p:cNvSpPr/>
          <p:nvPr/>
        </p:nvSpPr>
        <p:spPr>
          <a:xfrm>
            <a:off x="4510392" y="4749523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ập nhật dữ liệu đầu tiên: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push origin master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029E9-52A2-4B35-AE9D-C76B1ADED262}"/>
              </a:ext>
            </a:extLst>
          </p:cNvPr>
          <p:cNvSpPr/>
          <p:nvPr/>
        </p:nvSpPr>
        <p:spPr>
          <a:xfrm>
            <a:off x="379378" y="4775124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Thiết lập Remote Repository: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remote add </a:t>
            </a:r>
            <a:r>
              <a:rPr lang="en-US">
                <a:solidFill>
                  <a:srgbClr val="F14E32"/>
                </a:solidFill>
                <a:latin typeface="Courier"/>
              </a:rPr>
              <a:t>name_remote addr_remote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E94CE-9007-4C0C-9F89-5DD4B643F46D}"/>
              </a:ext>
            </a:extLst>
          </p:cNvPr>
          <p:cNvSpPr/>
          <p:nvPr/>
        </p:nvSpPr>
        <p:spPr>
          <a:xfrm>
            <a:off x="379378" y="2840476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Trên Sever tạo Remote Repo:</a:t>
            </a: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$ git init --bare</a:t>
            </a:r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  <a:p>
            <a:pPr algn="ctr"/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C380EE-E083-481C-9EAB-680DA9E6A40E}"/>
              </a:ext>
            </a:extLst>
          </p:cNvPr>
          <p:cNvSpPr/>
          <p:nvPr/>
        </p:nvSpPr>
        <p:spPr>
          <a:xfrm>
            <a:off x="8641406" y="2840476"/>
            <a:ext cx="3171215" cy="3659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Sever phải cài Git sever</a:t>
            </a:r>
          </a:p>
          <a:p>
            <a:pPr algn="ctr"/>
            <a:endParaRPr lang="en-US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Client và Sever đều phải có dịch vụ SSH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FB0C2-3778-44BA-B585-0CC10A63CEB5}"/>
              </a:ext>
            </a:extLst>
          </p:cNvPr>
          <p:cNvSpPr/>
          <p:nvPr/>
        </p:nvSpPr>
        <p:spPr>
          <a:xfrm>
            <a:off x="379379" y="2840476"/>
            <a:ext cx="903052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1: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80C44-5A61-493D-BE8E-1BFF67C7D511}"/>
              </a:ext>
            </a:extLst>
          </p:cNvPr>
          <p:cNvSpPr/>
          <p:nvPr/>
        </p:nvSpPr>
        <p:spPr>
          <a:xfrm>
            <a:off x="4510392" y="2840477"/>
            <a:ext cx="909537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B04527-5F6D-4D81-8EC6-1028E5FDA1B3}"/>
              </a:ext>
            </a:extLst>
          </p:cNvPr>
          <p:cNvSpPr/>
          <p:nvPr/>
        </p:nvSpPr>
        <p:spPr>
          <a:xfrm>
            <a:off x="379379" y="4776077"/>
            <a:ext cx="903052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3: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8C44A-CF2A-4E14-A3D1-BCB9794BC71A}"/>
              </a:ext>
            </a:extLst>
          </p:cNvPr>
          <p:cNvSpPr/>
          <p:nvPr/>
        </p:nvSpPr>
        <p:spPr>
          <a:xfrm>
            <a:off x="4510393" y="4749523"/>
            <a:ext cx="909536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4: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D6806-9F81-4EBC-8AE2-C47BDD0A50C5}"/>
              </a:ext>
            </a:extLst>
          </p:cNvPr>
          <p:cNvSpPr/>
          <p:nvPr/>
        </p:nvSpPr>
        <p:spPr>
          <a:xfrm>
            <a:off x="8641405" y="2840476"/>
            <a:ext cx="1178668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Lưu ý: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5CCD99-DB17-4D7A-9B9A-CDD1F5CAD984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005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50BA7D-CFC6-48BD-B46B-2B193FD68818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cơ bản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241E1-C58E-45EF-86C0-6465CAF71F2B}"/>
              </a:ext>
            </a:extLst>
          </p:cNvPr>
          <p:cNvSpPr txBox="1"/>
          <p:nvPr/>
        </p:nvSpPr>
        <p:spPr>
          <a:xfrm>
            <a:off x="3700867" y="2441824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Cập nhật dữ liệu: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fetch name_remote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1948-077D-4F4C-AA5F-5F37F2AA3C93}"/>
              </a:ext>
            </a:extLst>
          </p:cNvPr>
          <p:cNvSpPr txBox="1"/>
          <p:nvPr/>
        </p:nvSpPr>
        <p:spPr>
          <a:xfrm>
            <a:off x="3700867" y="2841934"/>
            <a:ext cx="751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Lấy dữ liệu mới: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pull name_remote branch_name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C4CBE-9096-4557-8D5C-8136E1AF32EF}"/>
              </a:ext>
            </a:extLst>
          </p:cNvPr>
          <p:cNvSpPr txBox="1"/>
          <p:nvPr/>
        </p:nvSpPr>
        <p:spPr>
          <a:xfrm>
            <a:off x="3700866" y="3242299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Lấy dữ liệu về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clone addr_remote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630F2-3B00-48FC-B02E-3D11503B7131}"/>
              </a:ext>
            </a:extLst>
          </p:cNvPr>
          <p:cNvSpPr txBox="1"/>
          <p:nvPr/>
        </p:nvSpPr>
        <p:spPr>
          <a:xfrm>
            <a:off x="3700864" y="3642154"/>
            <a:ext cx="700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thông tin các Remote có trong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remote -v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183A8-E365-4655-8506-FE319C11DA7E}"/>
              </a:ext>
            </a:extLst>
          </p:cNvPr>
          <p:cNvSpPr txBox="1"/>
          <p:nvPr/>
        </p:nvSpPr>
        <p:spPr>
          <a:xfrm>
            <a:off x="3700863" y="4068821"/>
            <a:ext cx="819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Remote Repo: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remote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rm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 name_remote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9F16F-87CE-4C88-BEB0-EBDAA40C1512}"/>
              </a:ext>
            </a:extLst>
          </p:cNvPr>
          <p:cNvSpPr txBox="1"/>
          <p:nvPr/>
        </p:nvSpPr>
        <p:spPr>
          <a:xfrm>
            <a:off x="3700863" y="4449511"/>
            <a:ext cx="75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Đổi tên Remote trong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remote rename abc xyz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F3981F0-C9A6-4965-8E8E-8BCB72A9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" y="1977823"/>
            <a:ext cx="2820586" cy="337794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AB0A59-13AF-4E59-9B66-CDAC9496205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41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310100-B253-4670-880A-2502575165AB}"/>
              </a:ext>
            </a:extLst>
          </p:cNvPr>
          <p:cNvSpPr txBox="1"/>
          <p:nvPr/>
        </p:nvSpPr>
        <p:spPr>
          <a:xfrm>
            <a:off x="1040859" y="924126"/>
            <a:ext cx="31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NỘI DUNG SƠ LƯỢT</a:t>
            </a: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090C06B-DC53-43E4-978C-F8666AFE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94" r="90000">
                        <a14:foregroundMark x1="21042" y1="61111" x2="33177" y2="59444"/>
                        <a14:foregroundMark x1="24427" y1="58426" x2="24427" y2="58426"/>
                        <a14:foregroundMark x1="18490" y1="59444" x2="30885" y2="57222"/>
                        <a14:foregroundMark x1="30885" y1="57222" x2="34948" y2="53611"/>
                        <a14:foregroundMark x1="34948" y1="53611" x2="30469" y2="66296"/>
                        <a14:foregroundMark x1="30469" y1="66296" x2="29896" y2="70370"/>
                        <a14:foregroundMark x1="31667" y1="70463" x2="21719" y2="64259"/>
                        <a14:foregroundMark x1="21719" y1="64259" x2="21198" y2="63519"/>
                        <a14:foregroundMark x1="18125" y1="59259" x2="18125" y2="59259"/>
                        <a14:foregroundMark x1="17240" y1="59444" x2="17240" y2="59444"/>
                        <a14:foregroundMark x1="21146" y1="58056" x2="36563" y2="52778"/>
                        <a14:foregroundMark x1="36563" y1="52778" x2="32240" y2="66111"/>
                        <a14:foregroundMark x1="37188" y1="55185" x2="37188" y2="55185"/>
                        <a14:foregroundMark x1="37656" y1="53056" x2="37656" y2="53056"/>
                        <a14:foregroundMark x1="38229" y1="53056" x2="38229" y2="53056"/>
                        <a14:foregroundMark x1="38125" y1="52037" x2="38125" y2="52037"/>
                        <a14:foregroundMark x1="37969" y1="51667" x2="37969" y2="51667"/>
                        <a14:foregroundMark x1="37604" y1="51667" x2="37604" y2="51667"/>
                        <a14:foregroundMark x1="37500" y1="51667" x2="37500" y2="51667"/>
                        <a14:foregroundMark x1="17813" y1="69537" x2="17813" y2="69537"/>
                        <a14:foregroundMark x1="25521" y1="71019" x2="25521" y2="71019"/>
                        <a14:foregroundMark x1="23542" y1="73796" x2="22031" y2="65000"/>
                        <a14:foregroundMark x1="22031" y1="65000" x2="22031" y2="64722"/>
                        <a14:foregroundMark x1="23802" y1="77315" x2="25052" y2="70463"/>
                        <a14:foregroundMark x1="24740" y1="74352" x2="30781" y2="62315"/>
                        <a14:foregroundMark x1="31354" y1="72778" x2="38438" y2="54074"/>
                        <a14:foregroundMark x1="38438" y1="54074" x2="35313" y2="58889"/>
                        <a14:foregroundMark x1="35313" y1="58889" x2="31198" y2="72500"/>
                        <a14:foregroundMark x1="31198" y1="72500" x2="36198" y2="59722"/>
                        <a14:foregroundMark x1="38542" y1="52593" x2="38542" y2="52593"/>
                        <a14:foregroundMark x1="38281" y1="53519" x2="35885" y2="52037"/>
                        <a14:foregroundMark x1="37240" y1="51759" x2="16615" y2="59167"/>
                        <a14:foregroundMark x1="16510" y1="59167" x2="21302" y2="64537"/>
                        <a14:foregroundMark x1="21302" y1="64537" x2="22760" y2="65000"/>
                        <a14:foregroundMark x1="37760" y1="51389" x2="16406" y2="58889"/>
                        <a14:foregroundMark x1="16406" y1="58889" x2="32240" y2="52500"/>
                        <a14:foregroundMark x1="32240" y1="52500" x2="28073" y2="54167"/>
                        <a14:foregroundMark x1="32135" y1="53148" x2="38281" y2="50463"/>
                        <a14:foregroundMark x1="38281" y1="54074" x2="38698" y2="51944"/>
                        <a14:foregroundMark x1="38229" y1="54907" x2="38698" y2="50926"/>
                        <a14:foregroundMark x1="20833" y1="66481" x2="11354" y2="77593"/>
                        <a14:foregroundMark x1="11354" y1="77593" x2="13177" y2="72870"/>
                        <a14:foregroundMark x1="8802" y1="78704" x2="12917" y2="73519"/>
                        <a14:foregroundMark x1="12917" y1="73519" x2="13021" y2="73333"/>
                        <a14:foregroundMark x1="8594" y1="84259" x2="16615" y2="73704"/>
                        <a14:foregroundMark x1="16615" y1="73704" x2="20833" y2="72500"/>
                        <a14:foregroundMark x1="20833" y1="72500" x2="8802" y2="84537"/>
                        <a14:foregroundMark x1="15625" y1="78981" x2="27396" y2="74444"/>
                        <a14:foregroundMark x1="27396" y1="74444" x2="27552" y2="74352"/>
                        <a14:foregroundMark x1="16979" y1="83148" x2="19167" y2="76296"/>
                        <a14:foregroundMark x1="16094" y1="82315" x2="18021" y2="80741"/>
                        <a14:foregroundMark x1="19010" y1="80000" x2="24583" y2="76296"/>
                        <a14:foregroundMark x1="26146" y1="72870" x2="29115" y2="7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47233" r="60044" b="11992"/>
          <a:stretch/>
        </p:blipFill>
        <p:spPr>
          <a:xfrm>
            <a:off x="564204" y="3686784"/>
            <a:ext cx="3044757" cy="2149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C09E9-90D7-448C-82AF-2EF1FED2E727}"/>
              </a:ext>
            </a:extLst>
          </p:cNvPr>
          <p:cNvSpPr txBox="1"/>
          <p:nvPr/>
        </p:nvSpPr>
        <p:spPr>
          <a:xfrm>
            <a:off x="6668307" y="1401179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01. Khái niệm VCS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4E0321-68CC-421F-9A85-C4DAAE50CCBC}"/>
              </a:ext>
            </a:extLst>
          </p:cNvPr>
          <p:cNvCxnSpPr>
            <a:cxnSpLocks/>
          </p:cNvCxnSpPr>
          <p:nvPr/>
        </p:nvCxnSpPr>
        <p:spPr>
          <a:xfrm>
            <a:off x="6556442" y="1887166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83CAF8-8EE7-42C5-9CD7-96DD16F0CAEE}"/>
              </a:ext>
            </a:extLst>
          </p:cNvPr>
          <p:cNvSpPr txBox="1"/>
          <p:nvPr/>
        </p:nvSpPr>
        <p:spPr>
          <a:xfrm>
            <a:off x="6668308" y="1971868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02. Cài đặt và Cấu hình Git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CA157C-D5EF-4B6F-BB9E-E6504BDE9E99}"/>
              </a:ext>
            </a:extLst>
          </p:cNvPr>
          <p:cNvCxnSpPr>
            <a:cxnSpLocks/>
          </p:cNvCxnSpPr>
          <p:nvPr/>
        </p:nvCxnSpPr>
        <p:spPr>
          <a:xfrm>
            <a:off x="6556441" y="2457856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8EA4C8-676E-4257-86D5-406CAFF96AA2}"/>
              </a:ext>
            </a:extLst>
          </p:cNvPr>
          <p:cNvSpPr txBox="1"/>
          <p:nvPr/>
        </p:nvSpPr>
        <p:spPr>
          <a:xfrm>
            <a:off x="6668308" y="2552874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03. Các lệnh cơ bản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01B075-2D9A-465B-87F8-CCD4EAD34C68}"/>
              </a:ext>
            </a:extLst>
          </p:cNvPr>
          <p:cNvCxnSpPr>
            <a:cxnSpLocks/>
          </p:cNvCxnSpPr>
          <p:nvPr/>
        </p:nvCxnSpPr>
        <p:spPr>
          <a:xfrm>
            <a:off x="6556441" y="3048001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EFC54B-A5B8-4509-9928-1436C68B1E21}"/>
              </a:ext>
            </a:extLst>
          </p:cNvPr>
          <p:cNvSpPr txBox="1"/>
          <p:nvPr/>
        </p:nvSpPr>
        <p:spPr>
          <a:xfrm>
            <a:off x="6668308" y="3168323"/>
            <a:ext cx="375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04. Nhánh trong Git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D5D7F3-D51A-4CF2-B4A7-2868BE937938}"/>
              </a:ext>
            </a:extLst>
          </p:cNvPr>
          <p:cNvCxnSpPr>
            <a:cxnSpLocks/>
          </p:cNvCxnSpPr>
          <p:nvPr/>
        </p:nvCxnSpPr>
        <p:spPr>
          <a:xfrm>
            <a:off x="6556440" y="3686784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0EC24C-B27E-4965-963A-CD25DB090E42}"/>
              </a:ext>
            </a:extLst>
          </p:cNvPr>
          <p:cNvSpPr txBox="1"/>
          <p:nvPr/>
        </p:nvSpPr>
        <p:spPr>
          <a:xfrm>
            <a:off x="6668308" y="3779543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05.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Làm việc với Remote Repository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9AA33-DA3B-4AD0-9F51-C5E69DBF73EA}"/>
              </a:ext>
            </a:extLst>
          </p:cNvPr>
          <p:cNvCxnSpPr>
            <a:cxnSpLocks/>
          </p:cNvCxnSpPr>
          <p:nvPr/>
        </p:nvCxnSpPr>
        <p:spPr>
          <a:xfrm>
            <a:off x="6556440" y="4306112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80C383-ADDF-44DA-9A49-C0F46B452722}"/>
              </a:ext>
            </a:extLst>
          </p:cNvPr>
          <p:cNvSpPr txBox="1"/>
          <p:nvPr/>
        </p:nvSpPr>
        <p:spPr>
          <a:xfrm>
            <a:off x="6668307" y="4389491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06.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Github và GitLab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1D1B1B-C7D7-4CA3-8D62-9BB4D04E3CF4}"/>
              </a:ext>
            </a:extLst>
          </p:cNvPr>
          <p:cNvCxnSpPr>
            <a:cxnSpLocks/>
          </p:cNvCxnSpPr>
          <p:nvPr/>
        </p:nvCxnSpPr>
        <p:spPr>
          <a:xfrm>
            <a:off x="6556440" y="4886529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EF9E2C-0619-4AD1-B98D-34E8F4A1E332}"/>
              </a:ext>
            </a:extLst>
          </p:cNvPr>
          <p:cNvSpPr txBox="1"/>
          <p:nvPr/>
        </p:nvSpPr>
        <p:spPr>
          <a:xfrm>
            <a:off x="6668306" y="4983458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07.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Tag trong Git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E6F3BA-5609-4FB7-BEBF-2C23F568F076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46515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6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6C245-CE72-41DE-B4B9-1E3F381CB211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Sự khác nhau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 pull </a:t>
            </a:r>
            <a:r>
              <a:rPr lang="en-US" sz="5400" b="1">
                <a:latin typeface="Barlow Semi Condensed" panose="00000506000000000000" pitchFamily="2" charset="0"/>
              </a:rPr>
              <a:t>và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 fetch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9D9C9A-70DB-4895-A8D1-55972E7CD9F1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DD16AB72-8784-4602-A0EB-477B75158A50}"/>
              </a:ext>
            </a:extLst>
          </p:cNvPr>
          <p:cNvSpPr/>
          <p:nvPr/>
        </p:nvSpPr>
        <p:spPr>
          <a:xfrm>
            <a:off x="1262974" y="2845337"/>
            <a:ext cx="1284052" cy="1066801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Workspace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13903097-7B6E-4EB7-8341-64BC783DC32F}"/>
              </a:ext>
            </a:extLst>
          </p:cNvPr>
          <p:cNvSpPr/>
          <p:nvPr/>
        </p:nvSpPr>
        <p:spPr>
          <a:xfrm>
            <a:off x="3848101" y="2845338"/>
            <a:ext cx="1284052" cy="106680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Index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BDE5F7F1-1BB8-41EF-8C53-F648D5AE08C0}"/>
              </a:ext>
            </a:extLst>
          </p:cNvPr>
          <p:cNvSpPr/>
          <p:nvPr/>
        </p:nvSpPr>
        <p:spPr>
          <a:xfrm>
            <a:off x="6432010" y="2845338"/>
            <a:ext cx="1284052" cy="1066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Local Repository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84936D67-623D-43FB-A0B1-4DDC02DC518F}"/>
              </a:ext>
            </a:extLst>
          </p:cNvPr>
          <p:cNvSpPr/>
          <p:nvPr/>
        </p:nvSpPr>
        <p:spPr>
          <a:xfrm>
            <a:off x="8983492" y="2845337"/>
            <a:ext cx="1284052" cy="10668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Remote Repository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7C715-2253-40E9-A00C-6430D3F7260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05000" y="3912138"/>
            <a:ext cx="0" cy="27237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72CD5-97C2-499D-BF82-C556CF441240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473409" y="3912138"/>
            <a:ext cx="16718" cy="28078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48174C-DB7B-4211-925F-E04908B11C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74036" y="3912138"/>
            <a:ext cx="16417" cy="236382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8D28F9-3716-41F2-BC79-E9A4E1B0C68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25518" y="3912137"/>
            <a:ext cx="0" cy="9824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9FA78B0-8D52-4D8D-9EC3-98EC79509CA9}"/>
              </a:ext>
            </a:extLst>
          </p:cNvPr>
          <p:cNvSpPr/>
          <p:nvPr/>
        </p:nvSpPr>
        <p:spPr>
          <a:xfrm>
            <a:off x="1915464" y="3923493"/>
            <a:ext cx="7693335" cy="62257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Pull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 or </a:t>
            </a:r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Rebase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A16A088B-0906-42A5-9C39-860898BED4C2}"/>
              </a:ext>
            </a:extLst>
          </p:cNvPr>
          <p:cNvSpPr/>
          <p:nvPr/>
        </p:nvSpPr>
        <p:spPr>
          <a:xfrm>
            <a:off x="7079509" y="4431757"/>
            <a:ext cx="2546009" cy="62257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fetch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2B79869D-3489-4CA6-B62F-4710A90D024E}"/>
              </a:ext>
            </a:extLst>
          </p:cNvPr>
          <p:cNvSpPr/>
          <p:nvPr/>
        </p:nvSpPr>
        <p:spPr>
          <a:xfrm>
            <a:off x="1915465" y="4710215"/>
            <a:ext cx="5158569" cy="6225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Checkout HEAD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4CB5607-85F9-4BB7-BF49-83A97AB2A592}"/>
              </a:ext>
            </a:extLst>
          </p:cNvPr>
          <p:cNvSpPr/>
          <p:nvPr/>
        </p:nvSpPr>
        <p:spPr>
          <a:xfrm>
            <a:off x="1915466" y="5361764"/>
            <a:ext cx="2572229" cy="6225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Checkout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550079-D237-41C7-809A-7FAA36E0156B}"/>
              </a:ext>
            </a:extLst>
          </p:cNvPr>
          <p:cNvSpPr/>
          <p:nvPr/>
        </p:nvSpPr>
        <p:spPr>
          <a:xfrm>
            <a:off x="1908649" y="5984334"/>
            <a:ext cx="5176331" cy="291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diff HEAD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2D90FD-A7BF-4C7D-A4FE-338AEAF5C083}"/>
              </a:ext>
            </a:extLst>
          </p:cNvPr>
          <p:cNvSpPr/>
          <p:nvPr/>
        </p:nvSpPr>
        <p:spPr>
          <a:xfrm>
            <a:off x="1892842" y="6404647"/>
            <a:ext cx="2581782" cy="315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E44D46-EFD4-4AA2-91CE-599180E496A6}"/>
              </a:ext>
            </a:extLst>
          </p:cNvPr>
          <p:cNvSpPr txBox="1"/>
          <p:nvPr/>
        </p:nvSpPr>
        <p:spPr>
          <a:xfrm rot="16200000">
            <a:off x="977429" y="6147229"/>
            <a:ext cx="11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compare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3F67A-553D-4F4D-AF0E-111681B6F506}"/>
              </a:ext>
            </a:extLst>
          </p:cNvPr>
          <p:cNvSpPr txBox="1"/>
          <p:nvPr/>
        </p:nvSpPr>
        <p:spPr>
          <a:xfrm rot="16200000">
            <a:off x="989587" y="5225717"/>
            <a:ext cx="11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revert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856BF3-331D-475B-A63F-D377649AEE0D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9625518" y="2575420"/>
            <a:ext cx="0" cy="2699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5D0C2F-9044-48E9-886E-FAE694F309D3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7068138" y="1702799"/>
            <a:ext cx="22315" cy="13592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42F56-B439-4A5F-8820-0389EC96261D}"/>
              </a:ext>
            </a:extLst>
          </p:cNvPr>
          <p:cNvCxnSpPr>
            <a:cxnSpLocks/>
          </p:cNvCxnSpPr>
          <p:nvPr/>
        </p:nvCxnSpPr>
        <p:spPr>
          <a:xfrm flipH="1" flipV="1">
            <a:off x="4484539" y="1568741"/>
            <a:ext cx="241" cy="12765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9CCB87-314A-4B9B-A248-0919C9680ADE}"/>
              </a:ext>
            </a:extLst>
          </p:cNvPr>
          <p:cNvCxnSpPr>
            <a:cxnSpLocks/>
          </p:cNvCxnSpPr>
          <p:nvPr/>
        </p:nvCxnSpPr>
        <p:spPr>
          <a:xfrm flipV="1">
            <a:off x="1901352" y="1568741"/>
            <a:ext cx="7057" cy="128401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1354D20-7A68-4A02-BBC9-48F88811D0FF}"/>
              </a:ext>
            </a:extLst>
          </p:cNvPr>
          <p:cNvSpPr/>
          <p:nvPr/>
        </p:nvSpPr>
        <p:spPr>
          <a:xfrm>
            <a:off x="7090452" y="2280998"/>
            <a:ext cx="2540537" cy="5717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push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24D160A-B78D-472E-BB9B-EA4191F73D40}"/>
              </a:ext>
            </a:extLst>
          </p:cNvPr>
          <p:cNvSpPr/>
          <p:nvPr/>
        </p:nvSpPr>
        <p:spPr>
          <a:xfrm>
            <a:off x="4484539" y="1959928"/>
            <a:ext cx="2585128" cy="523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F7F146E-22C7-49A2-8180-6D815346F9F2}"/>
              </a:ext>
            </a:extLst>
          </p:cNvPr>
          <p:cNvSpPr/>
          <p:nvPr/>
        </p:nvSpPr>
        <p:spPr>
          <a:xfrm>
            <a:off x="1908409" y="1959928"/>
            <a:ext cx="2588405" cy="5235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(-u)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81F2F1-74A4-46EC-9FE3-43B2A78AD2FF}"/>
              </a:ext>
            </a:extLst>
          </p:cNvPr>
          <p:cNvSpPr/>
          <p:nvPr/>
        </p:nvSpPr>
        <p:spPr>
          <a:xfrm>
            <a:off x="1915466" y="1441005"/>
            <a:ext cx="5174987" cy="523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 -a</a:t>
            </a:r>
          </a:p>
        </p:txBody>
      </p:sp>
    </p:spTree>
    <p:extLst>
      <p:ext uri="{BB962C8B-B14F-4D97-AF65-F5344CB8AC3E}">
        <p14:creationId xmlns:p14="http://schemas.microsoft.com/office/powerpoint/2010/main" val="13075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20" grpId="0" animBg="1"/>
      <p:bldP spid="21" grpId="0" animBg="1"/>
      <p:bldP spid="24" grpId="0" animBg="1"/>
      <p:bldP spid="25" grpId="0" animBg="1"/>
      <p:bldP spid="27" grpId="0" animBg="1"/>
      <p:bldP spid="29" grpId="0" animBg="1"/>
      <p:bldP spid="31" grpId="0"/>
      <p:bldP spid="32" grpId="0"/>
      <p:bldP spid="39" grpId="0" animBg="1"/>
      <p:bldP spid="40" grpId="0" animBg="1"/>
      <p:bldP spid="41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E3F2C2-E951-443C-959E-86707526825E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72AF4-F8A2-4D42-9EBB-CCF2E3D5EE54}"/>
              </a:ext>
            </a:extLst>
          </p:cNvPr>
          <p:cNvSpPr txBox="1"/>
          <p:nvPr/>
        </p:nvSpPr>
        <p:spPr>
          <a:xfrm>
            <a:off x="3910666" y="1223655"/>
            <a:ext cx="437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Github</a:t>
            </a:r>
            <a:r>
              <a:rPr lang="en-US" sz="4000" b="1">
                <a:latin typeface="Barlow Semi Condensed" panose="00000506000000000000" pitchFamily="2" charset="0"/>
              </a:rPr>
              <a:t> và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GitLab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CB0D73C-560A-4E05-9293-AEA7A6CA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51" y="2782111"/>
            <a:ext cx="2939777" cy="244369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FA2C27-F76B-4020-8DEE-C5C5B4023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4" y="2743200"/>
            <a:ext cx="2521512" cy="25215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3E859C-4125-41C5-9C62-3B1368F9F937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8278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0E13BD-2A39-4ECB-8376-62888B64035D}"/>
              </a:ext>
            </a:extLst>
          </p:cNvPr>
          <p:cNvSpPr txBox="1"/>
          <p:nvPr/>
        </p:nvSpPr>
        <p:spPr>
          <a:xfrm>
            <a:off x="879542" y="578796"/>
            <a:ext cx="260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Github</a:t>
            </a:r>
          </a:p>
          <a:p>
            <a:r>
              <a:rPr lang="en-US" sz="5400" b="1">
                <a:latin typeface="Barlow Semi Condensed" panose="00000506000000000000" pitchFamily="2" charset="0"/>
              </a:rPr>
              <a:t>&amp; GitLab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1EACF5-2135-4C1A-95EC-204AEA6391E2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FF42E-7DEF-46DA-8AC6-8CF590AB1F3B}"/>
              </a:ext>
            </a:extLst>
          </p:cNvPr>
          <p:cNvSpPr/>
          <p:nvPr/>
        </p:nvSpPr>
        <p:spPr>
          <a:xfrm>
            <a:off x="6303523" y="206958"/>
            <a:ext cx="5749047" cy="6361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02545-98F5-4095-846F-2A962AA75063}"/>
              </a:ext>
            </a:extLst>
          </p:cNvPr>
          <p:cNvSpPr txBox="1"/>
          <p:nvPr/>
        </p:nvSpPr>
        <p:spPr>
          <a:xfrm>
            <a:off x="6546715" y="39413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8BF21-2C7B-4628-BB6A-DBA97B3A9972}"/>
              </a:ext>
            </a:extLst>
          </p:cNvPr>
          <p:cNvSpPr txBox="1"/>
          <p:nvPr/>
        </p:nvSpPr>
        <p:spPr>
          <a:xfrm>
            <a:off x="6546715" y="950634"/>
            <a:ext cx="5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Barlow Semi Condensed" panose="00000506000000000000" pitchFamily="2" charset="0"/>
              </a:rPr>
              <a:t>M</a:t>
            </a:r>
            <a:r>
              <a:rPr lang="vi-VN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ột dịch vụ nổi tiếng cung cấp kho lưu trữ mã nguồn</a:t>
            </a:r>
            <a:r>
              <a:rPr lang="en-US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EA499-C25F-4043-92CC-3D4A0F0A5693}"/>
              </a:ext>
            </a:extLst>
          </p:cNvPr>
          <p:cNvSpPr txBox="1"/>
          <p:nvPr/>
        </p:nvSpPr>
        <p:spPr>
          <a:xfrm>
            <a:off x="6546715" y="1307083"/>
            <a:ext cx="5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Có đầy đủ những tính năng của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F67CC-EEB9-4EFB-81A3-5DB5F731605D}"/>
              </a:ext>
            </a:extLst>
          </p:cNvPr>
          <p:cNvSpPr txBox="1"/>
          <p:nvPr/>
        </p:nvSpPr>
        <p:spPr>
          <a:xfrm>
            <a:off x="6546715" y="1676415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Barlow Semi Condensed" panose="00000506000000000000" pitchFamily="2" charset="0"/>
              </a:rPr>
              <a:t>B</a:t>
            </a:r>
            <a:r>
              <a:rPr lang="vi-VN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ổ sung những tính năng về social để các developer tương tác với nhau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C32D2-9224-4DED-8870-D528F5A232A5}"/>
              </a:ext>
            </a:extLst>
          </p:cNvPr>
          <p:cNvSpPr txBox="1"/>
          <p:nvPr/>
        </p:nvSpPr>
        <p:spPr>
          <a:xfrm>
            <a:off x="6546715" y="2448839"/>
            <a:ext cx="97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GitLab: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01BEB-0299-4F44-990B-1C868F7CF2A0}"/>
              </a:ext>
            </a:extLst>
          </p:cNvPr>
          <p:cNvSpPr txBox="1"/>
          <p:nvPr/>
        </p:nvSpPr>
        <p:spPr>
          <a:xfrm>
            <a:off x="6546715" y="2965508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4444"/>
                </a:solidFill>
                <a:effectLst/>
                <a:latin typeface="Barlow Semi Condensed" panose="00000506000000000000" pitchFamily="2" charset="0"/>
              </a:rPr>
              <a:t>GitLab là hệ thống mã nguồn mở dựa trên hệ thống máy chủ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BB8F8-C04B-4068-A796-873C872A9F49}"/>
              </a:ext>
            </a:extLst>
          </p:cNvPr>
          <p:cNvSpPr txBox="1"/>
          <p:nvPr/>
        </p:nvSpPr>
        <p:spPr>
          <a:xfrm>
            <a:off x="6546715" y="3608270"/>
            <a:ext cx="520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Barlow Semi Condensed" panose="00000506000000000000" pitchFamily="2" charset="0"/>
              </a:rPr>
              <a:t>L</a:t>
            </a:r>
            <a:r>
              <a:rPr lang="vi-VN" b="0" i="0">
                <a:solidFill>
                  <a:srgbClr val="444444"/>
                </a:solidFill>
                <a:effectLst/>
                <a:latin typeface="Barlow Semi Condensed" panose="00000506000000000000" pitchFamily="2" charset="0"/>
              </a:rPr>
              <a:t>ưu trữ và quản lý kho code một cách khoa học, an toàn, truy cập nhanh chóng thông qua kết nối internet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671AC-7A58-4E8B-8DCA-92EB48DCA135}"/>
              </a:ext>
            </a:extLst>
          </p:cNvPr>
          <p:cNvSpPr txBox="1"/>
          <p:nvPr/>
        </p:nvSpPr>
        <p:spPr>
          <a:xfrm>
            <a:off x="6546715" y="4472740"/>
            <a:ext cx="16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Sự khác nhau: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AE803-BF98-4ACD-840A-A0A1BA31EF28}"/>
              </a:ext>
            </a:extLst>
          </p:cNvPr>
          <p:cNvSpPr txBox="1"/>
          <p:nvPr/>
        </p:nvSpPr>
        <p:spPr>
          <a:xfrm>
            <a:off x="6546715" y="4904586"/>
            <a:ext cx="557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A3A3A"/>
                </a:solidFill>
                <a:effectLst/>
                <a:latin typeface="Barlow Semi Condensed" panose="00000506000000000000" pitchFamily="2" charset="0"/>
              </a:rPr>
              <a:t>GitHub không phải là một nguồn mở và GitLab Community Edition là nguồn mở và miễn phí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B64536-C9C0-4527-AF2B-30A55716EF8B}"/>
              </a:ext>
            </a:extLst>
          </p:cNvPr>
          <p:cNvSpPr txBox="1"/>
          <p:nvPr/>
        </p:nvSpPr>
        <p:spPr>
          <a:xfrm>
            <a:off x="6514810" y="5558616"/>
            <a:ext cx="520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A3A3A"/>
                </a:solidFill>
                <a:effectLst/>
                <a:latin typeface="Barlow Semi Condensed" panose="00000506000000000000" pitchFamily="2" charset="0"/>
              </a:rPr>
              <a:t>GitLab cung cấp CI / CD không bị gián đoạn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E10DD-5DCF-4DD6-B891-55BA82F373BA}"/>
              </a:ext>
            </a:extLst>
          </p:cNvPr>
          <p:cNvSpPr txBox="1"/>
          <p:nvPr/>
        </p:nvSpPr>
        <p:spPr>
          <a:xfrm>
            <a:off x="6546715" y="6018700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Github phổ biến hơn GitLab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8D9D0D-E7EA-4125-856C-EF3EE99FA6C9}"/>
              </a:ext>
            </a:extLst>
          </p:cNvPr>
          <p:cNvSpPr txBox="1"/>
          <p:nvPr/>
        </p:nvSpPr>
        <p:spPr>
          <a:xfrm>
            <a:off x="879542" y="3105834"/>
            <a:ext cx="243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Barlow Semi Condensed" panose="00000506000000000000" pitchFamily="2" charset="0"/>
              </a:rPr>
              <a:t>Chúng là cái gì?</a:t>
            </a:r>
          </a:p>
          <a:p>
            <a:r>
              <a:rPr lang="en-US" sz="2000">
                <a:solidFill>
                  <a:schemeClr val="accent2"/>
                </a:solidFill>
                <a:latin typeface="Barlow Semi Condensed" panose="00000506000000000000" pitchFamily="2" charset="0"/>
              </a:rPr>
              <a:t>Khác nhau ra sao?</a:t>
            </a:r>
          </a:p>
        </p:txBody>
      </p:sp>
    </p:spTree>
    <p:extLst>
      <p:ext uri="{BB962C8B-B14F-4D97-AF65-F5344CB8AC3E}">
        <p14:creationId xmlns:p14="http://schemas.microsoft.com/office/powerpoint/2010/main" val="394192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1" grpId="0"/>
      <p:bldP spid="12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44A5E-8EF3-41CD-81BC-1389DE64000B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Các tính năng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1AB0D5-53A1-4AAE-BF8D-358B1CD58B13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73EE3-7793-40FF-B998-21C61F1EBDD4}"/>
              </a:ext>
            </a:extLst>
          </p:cNvPr>
          <p:cNvSpPr txBox="1"/>
          <p:nvPr/>
        </p:nvSpPr>
        <p:spPr>
          <a:xfrm>
            <a:off x="906010" y="2503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L</a:t>
            </a:r>
            <a:r>
              <a:rPr lang="vi-VN" b="0" i="0">
                <a:effectLst/>
                <a:latin typeface="Barlow Semi Condensed" panose="00000506000000000000" pitchFamily="2" charset="0"/>
              </a:rPr>
              <a:t>à một bản copy của một repository</a:t>
            </a:r>
            <a:r>
              <a:rPr lang="en-US" b="0" i="0">
                <a:effectLst/>
                <a:latin typeface="Barlow Semi Condensed" panose="00000506000000000000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3AC57-A79D-4329-8C7C-59FC50139F56}"/>
              </a:ext>
            </a:extLst>
          </p:cNvPr>
          <p:cNvSpPr txBox="1"/>
          <p:nvPr/>
        </p:nvSpPr>
        <p:spPr>
          <a:xfrm>
            <a:off x="906009" y="3019942"/>
            <a:ext cx="641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Dễ </a:t>
            </a:r>
            <a:r>
              <a:rPr lang="vi-VN" b="0" i="0">
                <a:effectLst/>
                <a:latin typeface="Barlow Semi Condensed" panose="00000506000000000000" pitchFamily="2" charset="0"/>
              </a:rPr>
              <a:t>dàng chỉnh sửa, thay đổi source code mà không ảnh hưởng tới source gốc.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09B69-637D-48A7-8BD1-C837BA2D3A15}"/>
              </a:ext>
            </a:extLst>
          </p:cNvPr>
          <p:cNvSpPr txBox="1"/>
          <p:nvPr/>
        </p:nvSpPr>
        <p:spPr>
          <a:xfrm>
            <a:off x="906010" y="1894275"/>
            <a:ext cx="14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Folk là gì?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BB04-28CD-4DA7-B24A-A26DC3E49A16}"/>
              </a:ext>
            </a:extLst>
          </p:cNvPr>
          <p:cNvSpPr txBox="1"/>
          <p:nvPr/>
        </p:nvSpPr>
        <p:spPr>
          <a:xfrm>
            <a:off x="906010" y="3859774"/>
            <a:ext cx="281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Pull Request là gì?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E33C4-88FA-47BC-AFD4-F53554518693}"/>
              </a:ext>
            </a:extLst>
          </p:cNvPr>
          <p:cNvSpPr txBox="1"/>
          <p:nvPr/>
        </p:nvSpPr>
        <p:spPr>
          <a:xfrm>
            <a:off x="906009" y="4514940"/>
            <a:ext cx="641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Barlow Semi Condensed" panose="00000506000000000000" pitchFamily="2" charset="0"/>
              </a:rPr>
              <a:t>C</a:t>
            </a:r>
            <a:r>
              <a:rPr lang="vi-VN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hức năng cho phép bạn nói với người khác về các thay đổi bạn đã đẩy lên kho Github của người sở hữu code đó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E01BA-5589-4657-B21C-DAB88C6A3FF1}"/>
              </a:ext>
            </a:extLst>
          </p:cNvPr>
          <p:cNvSpPr txBox="1"/>
          <p:nvPr/>
        </p:nvSpPr>
        <p:spPr>
          <a:xfrm>
            <a:off x="906009" y="5354234"/>
            <a:ext cx="673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Barlow Semi Condensed" panose="00000506000000000000" pitchFamily="2" charset="0"/>
              </a:rPr>
              <a:t>Để </a:t>
            </a:r>
            <a:r>
              <a:rPr lang="vi-VN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phát triển các tính năng và để tách biệt các thay đổi khỏi nhánh </a:t>
            </a:r>
            <a:r>
              <a:rPr lang="en-US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master</a:t>
            </a:r>
            <a:endParaRPr lang="en-US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C29565-34CE-4607-9231-327E56CA2013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D88E-DDEF-4934-B398-FB836D9E3397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Các tính năng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8EBCB-CF5E-424C-9128-BE8EB47C42C0}"/>
              </a:ext>
            </a:extLst>
          </p:cNvPr>
          <p:cNvSpPr txBox="1"/>
          <p:nvPr/>
        </p:nvSpPr>
        <p:spPr>
          <a:xfrm>
            <a:off x="1098956" y="1757493"/>
            <a:ext cx="11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Issue: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E8938-CA27-4DF8-9184-0105C3512DB9}"/>
              </a:ext>
            </a:extLst>
          </p:cNvPr>
          <p:cNvSpPr txBox="1"/>
          <p:nvPr/>
        </p:nvSpPr>
        <p:spPr>
          <a:xfrm>
            <a:off x="1098956" y="2235233"/>
            <a:ext cx="48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các sự cố trong dự án và source.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047CF-B372-4AAE-BC02-F67541572C95}"/>
              </a:ext>
            </a:extLst>
          </p:cNvPr>
          <p:cNvSpPr txBox="1"/>
          <p:nvPr/>
        </p:nvSpPr>
        <p:spPr>
          <a:xfrm>
            <a:off x="1098956" y="2620640"/>
            <a:ext cx="588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các sự cố bằng cách liên kết chúng với thông tin trên GitHub như source code, pull request và lịch sử sửa đổi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9197-574E-49CE-B823-60690035163F}"/>
              </a:ext>
            </a:extLst>
          </p:cNvPr>
          <p:cNvSpPr txBox="1"/>
          <p:nvPr/>
        </p:nvSpPr>
        <p:spPr>
          <a:xfrm>
            <a:off x="1098956" y="3429000"/>
            <a:ext cx="20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Organization: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982EF-98AA-4FAD-BA3C-9F38247A8477}"/>
              </a:ext>
            </a:extLst>
          </p:cNvPr>
          <p:cNvSpPr txBox="1"/>
          <p:nvPr/>
        </p:nvSpPr>
        <p:spPr>
          <a:xfrm>
            <a:off x="1098955" y="3890665"/>
            <a:ext cx="510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kho lưu trữ trong tổ chức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, nhóm nào đó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0086-D07B-41C8-AE12-13CB6543AFB4}"/>
              </a:ext>
            </a:extLst>
          </p:cNvPr>
          <p:cNvSpPr txBox="1"/>
          <p:nvPr/>
        </p:nvSpPr>
        <p:spPr>
          <a:xfrm>
            <a:off x="1098955" y="4425502"/>
            <a:ext cx="20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Gist: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DBEA8-3AF0-4930-BA59-70B5576C0757}"/>
              </a:ext>
            </a:extLst>
          </p:cNvPr>
          <p:cNvSpPr txBox="1"/>
          <p:nvPr/>
        </p:nvSpPr>
        <p:spPr>
          <a:xfrm>
            <a:off x="1098955" y="4932577"/>
            <a:ext cx="57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K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iểm soát phiên bản, sao chép những gì các programer khác đã viết và nhúng nó vào các blog khác ngoài GitHub.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726E03-7F00-469D-A5F6-847E6D2DF6F8}"/>
              </a:ext>
            </a:extLst>
          </p:cNvPr>
          <p:cNvSpPr txBox="1"/>
          <p:nvPr/>
        </p:nvSpPr>
        <p:spPr>
          <a:xfrm>
            <a:off x="2223081" y="5958510"/>
            <a:ext cx="404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Barlow Semi Condensed" panose="00000506000000000000" pitchFamily="2" charset="0"/>
              </a:rPr>
              <a:t>Và còn một số tính năng khác nữa …</a:t>
            </a:r>
          </a:p>
        </p:txBody>
      </p:sp>
    </p:spTree>
    <p:extLst>
      <p:ext uri="{BB962C8B-B14F-4D97-AF65-F5344CB8AC3E}">
        <p14:creationId xmlns:p14="http://schemas.microsoft.com/office/powerpoint/2010/main" val="8806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09E8C-5FF3-410F-B229-AA16085AD2B4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2E3A3-3032-4B73-8079-EF6C4CB15493}"/>
              </a:ext>
            </a:extLst>
          </p:cNvPr>
          <p:cNvSpPr txBox="1"/>
          <p:nvPr/>
        </p:nvSpPr>
        <p:spPr>
          <a:xfrm>
            <a:off x="3910666" y="1223655"/>
            <a:ext cx="437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Tag</a:t>
            </a:r>
            <a:r>
              <a:rPr lang="en-US" sz="4000" b="1">
                <a:latin typeface="Barlow Semi Condensed" panose="00000506000000000000" pitchFamily="2" charset="0"/>
              </a:rPr>
              <a:t> trong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A3798B-2A1B-4681-84EA-CEECE5D7AFD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7D5080A-43C2-4F09-902B-92FB153F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43" y="2579140"/>
            <a:ext cx="7105127" cy="30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3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E4DA2-9E4F-4489-B701-3305B50F9B3F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Làm việc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42B80-BDB6-4142-BB99-084E4F2248CE}"/>
              </a:ext>
            </a:extLst>
          </p:cNvPr>
          <p:cNvSpPr txBox="1"/>
          <p:nvPr/>
        </p:nvSpPr>
        <p:spPr>
          <a:xfrm>
            <a:off x="4011260" y="2408268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danh sách tag: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F30D7-E397-4D8D-B9CE-D19131217439}"/>
              </a:ext>
            </a:extLst>
          </p:cNvPr>
          <p:cNvSpPr txBox="1"/>
          <p:nvPr/>
        </p:nvSpPr>
        <p:spPr>
          <a:xfrm>
            <a:off x="4011260" y="2808378"/>
            <a:ext cx="751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tag cho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tag –a tagname –m “Ghi chú” hash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996BF-54C5-4F08-8969-796C3FD5250E}"/>
              </a:ext>
            </a:extLst>
          </p:cNvPr>
          <p:cNvSpPr txBox="1"/>
          <p:nvPr/>
        </p:nvSpPr>
        <p:spPr>
          <a:xfrm>
            <a:off x="4011258" y="3469626"/>
            <a:ext cx="738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Cập nhật lên remote tất cả tag: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origin --tags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5E5E6-13B2-4EB7-964E-E72E83747893}"/>
              </a:ext>
            </a:extLst>
          </p:cNvPr>
          <p:cNvSpPr txBox="1"/>
          <p:nvPr/>
        </p:nvSpPr>
        <p:spPr>
          <a:xfrm>
            <a:off x="4011258" y="3863265"/>
            <a:ext cx="738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Về phiên bản commit có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56D9-5DB8-4E4D-8A61-D2035FF0ED9B}"/>
              </a:ext>
            </a:extLst>
          </p:cNvPr>
          <p:cNvSpPr txBox="1"/>
          <p:nvPr/>
        </p:nvSpPr>
        <p:spPr>
          <a:xfrm>
            <a:off x="4011258" y="4263375"/>
            <a:ext cx="77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tag ở Remote: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--delete origin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4E3D8-6EBC-4E42-8B26-9AC01DC5BC9F}"/>
              </a:ext>
            </a:extLst>
          </p:cNvPr>
          <p:cNvSpPr txBox="1"/>
          <p:nvPr/>
        </p:nvSpPr>
        <p:spPr>
          <a:xfrm>
            <a:off x="4011257" y="4661686"/>
            <a:ext cx="77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tag ở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--d tên_tag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F95E138-7A72-4631-8A42-E9E7EA7E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6" y="1670446"/>
            <a:ext cx="3093165" cy="425184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7AEF73-569C-41B5-8C45-5BAE437D9994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446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537231-39BF-474D-98C0-6CAD1303F96C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269894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1B70BB-5438-480F-BC10-1647F8E1CB81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1767159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7D3C11D-B59F-4191-985E-80092AE0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28" y="3019448"/>
            <a:ext cx="5989739" cy="293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3F1EE-3088-4C54-8F74-176CA26AC9E5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217D-35A2-4A0C-A33C-AC84B224CE83}"/>
              </a:ext>
            </a:extLst>
          </p:cNvPr>
          <p:cNvSpPr txBox="1"/>
          <p:nvPr/>
        </p:nvSpPr>
        <p:spPr>
          <a:xfrm>
            <a:off x="4493701" y="1371600"/>
            <a:ext cx="3204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Khái Niệm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5E2CC4-F203-4CF4-8253-8F7007816ED5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3766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68024B-C4DC-4EB3-84B8-3188A86C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4" y="4152482"/>
            <a:ext cx="1786676" cy="178667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2496E2C-9403-4CD1-BB7E-90977FFE4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39" y="2866775"/>
            <a:ext cx="1530742" cy="2112507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C25089-C759-4096-9B84-2D47717EB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1" y="2039975"/>
            <a:ext cx="2112507" cy="211250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320DF82-7475-45BB-AF4A-DC4411B39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200" y1="37400" x2="61000" y2="63900"/>
                        <a14:foregroundMark x1="61000" y1="63900" x2="69400" y2="55900"/>
                        <a14:foregroundMark x1="69400" y1="55900" x2="67700" y2="41400"/>
                        <a14:foregroundMark x1="67700" y1="41400" x2="63100" y2="33400"/>
                        <a14:foregroundMark x1="63100" y1="33400" x2="26300" y2="59300"/>
                        <a14:foregroundMark x1="26300" y1="59300" x2="25800" y2="37800"/>
                        <a14:foregroundMark x1="25800" y1="37800" x2="26100" y2="3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92" y="210933"/>
            <a:ext cx="2822895" cy="2822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ED7636-8530-4733-BCC4-FE8ABED60DAC}"/>
              </a:ext>
            </a:extLst>
          </p:cNvPr>
          <p:cNvSpPr txBox="1"/>
          <p:nvPr/>
        </p:nvSpPr>
        <p:spPr>
          <a:xfrm>
            <a:off x="5651382" y="914494"/>
            <a:ext cx="42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Khái niệm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F52A7-4F18-4666-ACA9-0F2367BD3C05}"/>
              </a:ext>
            </a:extLst>
          </p:cNvPr>
          <p:cNvSpPr txBox="1"/>
          <p:nvPr/>
        </p:nvSpPr>
        <p:spPr>
          <a:xfrm>
            <a:off x="5651382" y="5188297"/>
            <a:ext cx="34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Có 3 loại VCS</a:t>
            </a:r>
            <a:endParaRPr lang="en-US"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B7C81-F826-4F82-9300-43106E53C08F}"/>
              </a:ext>
            </a:extLst>
          </p:cNvPr>
          <p:cNvSpPr txBox="1"/>
          <p:nvPr/>
        </p:nvSpPr>
        <p:spPr>
          <a:xfrm>
            <a:off x="5651382" y="3033828"/>
            <a:ext cx="439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G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hi nhận và lưu lại sự thay đổi của các file theo thời gian</a:t>
            </a:r>
            <a:endParaRPr lang="en-US">
              <a:latin typeface="Muli" panose="0200050304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0E357-B2D6-4223-97AA-EF1984649C8E}"/>
              </a:ext>
            </a:extLst>
          </p:cNvPr>
          <p:cNvSpPr txBox="1"/>
          <p:nvPr/>
        </p:nvSpPr>
        <p:spPr>
          <a:xfrm>
            <a:off x="5651382" y="3738362"/>
            <a:ext cx="450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ó thể phục hồi quay về phiên bản ở một thời điểm trước đó</a:t>
            </a:r>
            <a:endParaRPr lang="en-US"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EFDF1-BA53-4C44-8E6E-2463C0D5826D}"/>
              </a:ext>
            </a:extLst>
          </p:cNvPr>
          <p:cNvSpPr txBox="1"/>
          <p:nvPr/>
        </p:nvSpPr>
        <p:spPr>
          <a:xfrm>
            <a:off x="5651381" y="4442896"/>
            <a:ext cx="49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T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heo dõi sự thay đổi của một file theo thời gian, ai đã thay đổi, thay đổi vào lúc nào</a:t>
            </a:r>
            <a:endParaRPr lang="en-US"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08A5A-6CA9-4B9B-AB1E-44E54F65FDED}"/>
              </a:ext>
            </a:extLst>
          </p:cNvPr>
          <p:cNvSpPr txBox="1"/>
          <p:nvPr/>
        </p:nvSpPr>
        <p:spPr>
          <a:xfrm>
            <a:off x="5651382" y="2581100"/>
            <a:ext cx="34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Hệ thống quản lý phiên bản</a:t>
            </a:r>
            <a:endParaRPr lang="en-US">
              <a:latin typeface="-apple-syste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BA0CE0-5EBB-4016-A450-1B1C14EA81A0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35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74853D-ABF8-4A78-BF59-BD2DFB982FA1}"/>
              </a:ext>
            </a:extLst>
          </p:cNvPr>
          <p:cNvSpPr txBox="1"/>
          <p:nvPr/>
        </p:nvSpPr>
        <p:spPr>
          <a:xfrm>
            <a:off x="961935" y="788659"/>
            <a:ext cx="42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Phân Loại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44D29B-19DB-481C-B544-8ED6BAF9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93728" l="8135" r="91369">
                        <a14:foregroundMark x1="8333" y1="41580" x2="29861" y2="39141"/>
                        <a14:foregroundMark x1="52679" y1="24274" x2="61111" y2="72938"/>
                        <a14:foregroundMark x1="50198" y1="24623" x2="59722" y2="24855"/>
                        <a14:foregroundMark x1="59722" y1="24855" x2="79762" y2="24042"/>
                        <a14:foregroundMark x1="79762" y1="24042" x2="86607" y2="26016"/>
                        <a14:foregroundMark x1="50000" y1="28455" x2="86706" y2="29268"/>
                        <a14:foregroundMark x1="84722" y1="32753" x2="86706" y2="42393"/>
                        <a14:foregroundMark x1="86706" y1="42393" x2="82639" y2="49593"/>
                        <a14:foregroundMark x1="82639" y1="49593" x2="61508" y2="52613"/>
                        <a14:foregroundMark x1="65476" y1="70964" x2="80952" y2="71661"/>
                        <a14:foregroundMark x1="46925" y1="24042" x2="62401" y2="27526"/>
                        <a14:foregroundMark x1="85516" y1="23577" x2="91468" y2="32404"/>
                        <a14:foregroundMark x1="43948" y1="25203" x2="43948" y2="25203"/>
                        <a14:foregroundMark x1="43948" y1="26132" x2="43948" y2="26132"/>
                        <a14:foregroundMark x1="43948" y1="26713" x2="45833" y2="54239"/>
                        <a14:foregroundMark x1="45833" y1="54239" x2="43948" y2="72474"/>
                        <a14:foregroundMark x1="43948" y1="72474" x2="43948" y2="72474"/>
                        <a14:foregroundMark x1="43948" y1="43206" x2="43948" y2="43206"/>
                        <a14:foregroundMark x1="46329" y1="93728" x2="46329" y2="93728"/>
                        <a14:foregroundMark x1="43948" y1="67015" x2="43948" y2="67015"/>
                        <a14:foregroundMark x1="43750" y1="56911" x2="43750" y2="56911"/>
                        <a14:foregroundMark x1="43750" y1="43322" x2="43849" y2="66899"/>
                        <a14:foregroundMark x1="43948" y1="67015" x2="44246" y2="92218"/>
                        <a14:foregroundMark x1="44246" y1="92218" x2="44246" y2="75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" t="19608" r="5211" b="4374"/>
          <a:stretch/>
        </p:blipFill>
        <p:spPr>
          <a:xfrm>
            <a:off x="699613" y="2768367"/>
            <a:ext cx="2807085" cy="20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372F5-36A5-4113-AB2D-B9E2C13F2C77}"/>
              </a:ext>
            </a:extLst>
          </p:cNvPr>
          <p:cNvSpPr txBox="1"/>
          <p:nvPr/>
        </p:nvSpPr>
        <p:spPr>
          <a:xfrm>
            <a:off x="1360729" y="5147926"/>
            <a:ext cx="148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Cục Bộ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285369E-578C-4AD0-8F45-C5769B4CD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67" y="2768367"/>
            <a:ext cx="2936149" cy="2041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DB1993-CE9B-419A-86D7-4BDC88147AB0}"/>
              </a:ext>
            </a:extLst>
          </p:cNvPr>
          <p:cNvSpPr txBox="1"/>
          <p:nvPr/>
        </p:nvSpPr>
        <p:spPr>
          <a:xfrm>
            <a:off x="5230536" y="5147926"/>
            <a:ext cx="1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Tập Trung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FA0762F-FB42-4DC2-A488-8CAA971FB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85" y="1711988"/>
            <a:ext cx="2657794" cy="3182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E06248-D232-4AC2-AD87-4D950D5237CA}"/>
              </a:ext>
            </a:extLst>
          </p:cNvPr>
          <p:cNvSpPr txBox="1"/>
          <p:nvPr/>
        </p:nvSpPr>
        <p:spPr>
          <a:xfrm>
            <a:off x="8968818" y="5147926"/>
            <a:ext cx="1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Phân Tán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4CCCA2-7C7B-41F8-9186-DB9E885911D5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41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160BA-7742-4035-BF75-E8418CC1ACB0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7CEF0-75F9-4BE7-8FDE-D316EAEE9201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Cài đặt &amp; Cấu Hình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FD6EA122-41DB-4FFC-B3ED-EC8FD39E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6" y="4034656"/>
            <a:ext cx="2860645" cy="119566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4A1B870-61A0-49B9-8DEB-B0DD6683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53" y="3761048"/>
            <a:ext cx="1742878" cy="174287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95CA729-61C6-4556-8025-589A03EAB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84" y="3934816"/>
            <a:ext cx="1395341" cy="139534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1EE70-3347-48BF-B98D-5AB611460D7F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15381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C7E45-6446-4E16-B924-ABA955EDAB3C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Cài đặt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228FC-47C6-423A-814A-16BEA38ECAE0}"/>
              </a:ext>
            </a:extLst>
          </p:cNvPr>
          <p:cNvSpPr/>
          <p:nvPr/>
        </p:nvSpPr>
        <p:spPr>
          <a:xfrm>
            <a:off x="4786009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Macos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Mở Terminal và gõ lệnh sau:</a:t>
            </a:r>
          </a:p>
          <a:p>
            <a:pPr algn="ctr">
              <a:lnSpc>
                <a:spcPct val="150000"/>
              </a:lnSpc>
            </a:pPr>
            <a:r>
              <a:rPr lang="en-US" b="0" i="0">
                <a:solidFill>
                  <a:srgbClr val="F14E32"/>
                </a:solidFill>
                <a:effectLst/>
                <a:latin typeface="Courier"/>
              </a:rPr>
              <a:t>$ brew install git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A3644-B1F6-4BB4-AFE7-B7DDCBD5462D}"/>
              </a:ext>
            </a:extLst>
          </p:cNvPr>
          <p:cNvSpPr/>
          <p:nvPr/>
        </p:nvSpPr>
        <p:spPr>
          <a:xfrm>
            <a:off x="8382001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Ubuntu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Mở Terminal và gõ lệnh sau:</a:t>
            </a:r>
          </a:p>
          <a:p>
            <a:pPr algn="ctr">
              <a:lnSpc>
                <a:spcPct val="150000"/>
              </a:lnSpc>
            </a:pPr>
            <a:r>
              <a:rPr lang="en-US" b="0" i="0">
                <a:solidFill>
                  <a:srgbClr val="F14E32"/>
                </a:solidFill>
                <a:effectLst/>
                <a:latin typeface="Courier"/>
              </a:rPr>
              <a:t>$ sudo apt install git all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0E96DE-C5E3-4412-BF53-45007F453D7A}"/>
              </a:ext>
            </a:extLst>
          </p:cNvPr>
          <p:cNvSpPr/>
          <p:nvPr/>
        </p:nvSpPr>
        <p:spPr>
          <a:xfrm>
            <a:off x="1190017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Windows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Truy cập vào: </a:t>
            </a:r>
            <a:r>
              <a:rPr lang="en-US">
                <a:latin typeface="Barlow Semi Condensed" panose="00000506000000000000" pitchFamily="2" charset="0"/>
                <a:hlinkClick r:id="rId3"/>
              </a:rPr>
              <a:t>git-scm.com</a:t>
            </a:r>
            <a:endParaRPr lang="en-US">
              <a:latin typeface="Barlow Semi Condensed" panose="00000506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Tải và Cài đặt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A878-00E1-4664-93E1-451EE639BC5F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pic>
        <p:nvPicPr>
          <p:cNvPr id="16" name="Picture 15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263F067-805E-4460-B75F-E4F492091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0" y="2069562"/>
            <a:ext cx="899797" cy="89979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210E32-3C0E-4B19-A189-2F4891146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02" y="1772183"/>
            <a:ext cx="899796" cy="10680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072E507-4DF6-46E6-AAB3-D36347688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8" y="2027511"/>
            <a:ext cx="941848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740BFF-E72E-46BA-8869-EAD86690D91B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8A11-53C4-4A49-9CAD-2ABC4348DF27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Cấu hình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3819-E9C0-4EF0-9A21-F78BD327D405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phiên bản của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––version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45129-5794-4166-A9AE-1D099C45A68F}"/>
              </a:ext>
            </a:extLst>
          </p:cNvPr>
          <p:cNvSpPr txBox="1"/>
          <p:nvPr/>
        </p:nvSpPr>
        <p:spPr>
          <a:xfrm>
            <a:off x="3860258" y="2517206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các tham số thiết lập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––list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8FA7-9395-48EE-82FD-D6920DA4EC8F}"/>
              </a:ext>
            </a:extLst>
          </p:cNvPr>
          <p:cNvSpPr txBox="1"/>
          <p:nvPr/>
        </p:nvSpPr>
        <p:spPr>
          <a:xfrm>
            <a:off x="3860258" y="3146261"/>
            <a:ext cx="66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Thiết lập tên: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––global user.name “Tên của bạn”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AD288-9774-4AED-BF3F-BDBBFA4F6044}"/>
              </a:ext>
            </a:extLst>
          </p:cNvPr>
          <p:cNvSpPr txBox="1"/>
          <p:nvPr/>
        </p:nvSpPr>
        <p:spPr>
          <a:xfrm>
            <a:off x="3860257" y="3940685"/>
            <a:ext cx="699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Thiết lập email: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––global user.email “emailcuaban@domain.com”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EB39C8F-9E70-4362-9088-E4742BABF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6" y="3775316"/>
            <a:ext cx="1586145" cy="158614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24AF261-237B-43C5-8490-2092CF5AC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5" y="2717261"/>
            <a:ext cx="1742878" cy="1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8AAD0-BDDA-49B9-B481-8806CCA0BDCF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Trạng thái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4BA9-8E33-48BF-A62F-7358AF96549C}"/>
              </a:ext>
            </a:extLst>
          </p:cNvPr>
          <p:cNvSpPr txBox="1"/>
          <p:nvPr/>
        </p:nvSpPr>
        <p:spPr>
          <a:xfrm>
            <a:off x="721467" y="1775297"/>
            <a:ext cx="6457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</a:rPr>
              <a:t>Với Git, </a:t>
            </a:r>
            <a:r>
              <a:rPr lang="en-US" sz="2000" b="0" i="0">
                <a:solidFill>
                  <a:srgbClr val="212529"/>
                </a:solidFill>
                <a:effectLst/>
                <a:latin typeface="Barlow Semi Condensed" panose="00000506000000000000" pitchFamily="2" charset="0"/>
              </a:rPr>
              <a:t>các file của bạn có thể nằm ở một trong ba trạng thái:</a:t>
            </a:r>
            <a:endParaRPr lang="en-US" sz="2000">
              <a:latin typeface="Barlow Semi Condensed" panose="00000506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CE369-49B5-4E9D-B1F8-823E2FCD7DF9}"/>
              </a:ext>
            </a:extLst>
          </p:cNvPr>
          <p:cNvSpPr txBox="1"/>
          <p:nvPr/>
        </p:nvSpPr>
        <p:spPr>
          <a:xfrm>
            <a:off x="721467" y="249721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Committed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là dữ liệu đã lưu trữ an toàn trong Database (local)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97C4F-10C1-4606-8FE6-61BEFE6261E9}"/>
              </a:ext>
            </a:extLst>
          </p:cNvPr>
          <p:cNvSpPr txBox="1"/>
          <p:nvPr/>
        </p:nvSpPr>
        <p:spPr>
          <a:xfrm>
            <a:off x="721467" y="346535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Modified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là dữ liệu (file) có thay đổi nhưng chưa lưu trong Database (local)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E4F35-1CD9-4629-821F-EDD3E54A0E88}"/>
              </a:ext>
            </a:extLst>
          </p:cNvPr>
          <p:cNvSpPr txBox="1"/>
          <p:nvPr/>
        </p:nvSpPr>
        <p:spPr>
          <a:xfrm>
            <a:off x="721467" y="4433496"/>
            <a:ext cx="588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Staged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đánh dấu các file sửa đổi modified chuẩn bị được commit tiếp theo</a:t>
            </a:r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3E64AE0-EE73-4F85-AD0C-3F76F1FA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70" y="2004716"/>
            <a:ext cx="4295775" cy="34194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1F3DB7-6640-4B38-BBE6-E85AB6A75AD8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562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1245</Words>
  <Application>Microsoft Office PowerPoint</Application>
  <PresentationFormat>Widescreen</PresentationFormat>
  <Paragraphs>200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-apple-system</vt:lpstr>
      <vt:lpstr>Arial</vt:lpstr>
      <vt:lpstr>Barlow Semi Condensed</vt:lpstr>
      <vt:lpstr>Calibri</vt:lpstr>
      <vt:lpstr>Calibri Light</vt:lpstr>
      <vt:lpstr>Courier</vt:lpstr>
      <vt:lpstr>Muli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Nhân Nguyễn</dc:creator>
  <cp:lastModifiedBy>Nhân Nguyễn</cp:lastModifiedBy>
  <cp:revision>128</cp:revision>
  <dcterms:created xsi:type="dcterms:W3CDTF">2021-07-15T16:26:43Z</dcterms:created>
  <dcterms:modified xsi:type="dcterms:W3CDTF">2021-07-24T09:51:16Z</dcterms:modified>
</cp:coreProperties>
</file>